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96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大家好，欢迎参加本次关于无菌灌装设备防污染的专题分享。今天，我们将深入探讨如何通过设备设计、环境控制和管理措施，有效降低无菌制剂生产中的污染风险，确保产品质量和患者安全。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分享将分为四个部分。首先，我们会识别无菌灌装过程中的主要污染风险来源。接着，将详细介绍核心的防控措施，包括物理屏障、环境控制、关键部件设计等。然后，我们会讨论日常管理和验证的重要性。最后，简单介绍我们法玛培明的专业服务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采取防控措施之前，我们必须清楚风险来自哪里。无菌灌装的污染主要有四个来源：设备本身的清洁和设计问题、环境空气的控制、工艺管路的清洗状况，以及最重要的——操作人员的干预。了解这些源头，是我们有效防控的第一步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 dirty="0">
                <a:solidFill>
                  <a:srgbClr val="000000"/>
                </a:solidFill>
              </a:rPr>
              <a:t>针对人员干预这个最大的风险，我们的首要防线就是建立物理屏障。最有效的设备是隔离器，它像一个无菌小房子，将灌药核心区完全封闭起来，操作人员只能通过手套进行操作，从根本上杜绝了人为污染。对于预算有限的情况，cRABS系统也是一个不错的选择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 dirty="0" err="1">
                <a:solidFill>
                  <a:srgbClr val="000000"/>
                </a:solidFill>
              </a:rPr>
              <a:t>除了物理隔离，我们还需要一个“看不见的保护罩</a:t>
            </a:r>
            <a:r>
              <a:rPr lang="en-US" sz="1400" b="0" i="0" u="none" strike="noStrike" dirty="0">
                <a:solidFill>
                  <a:srgbClr val="000000"/>
                </a:solidFill>
              </a:rPr>
              <a:t>”——A级层流。这需要关注三个关键点：第一，气流必须是垂直向下的单向流；第二，风速要控制在每秒0.36到0.54米；第三，灌装区域要保持正压，确保外面的脏空气进不来。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药液直接接触的部件是风险的重中之重。对于灌装针头，要求表面光滑、有回吸功能、能精准对中，并且可以整体灭菌。对于管路系统，要确保没有死角、能完全排空，接口要用卡箍而不是螺纹，并且要有可靠的过滤系统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避免人工清洗带来的污染，现代设备都配备了自动化的清洁和灭菌系统。CIP，也就是在位清洗，能自动把设备内部洗干净。SIP，在位灭菌，用高温蒸汽把细菌杀光。对于隔离器内部，我们还会使用VHP，也就是气态过氧化氢进行常温消毒，效果好且没有残留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有了好的设备，还需要严格的日常管理。我们要定期检查设备状态，更换易损件，操作人员必须严格遵守规程。最后，也是最关键的，我们需要通过培养基灌装验证来证明这一切措施都是有效的。这个“模拟考试”会模拟各种最坏情况，如果最终没有细菌生长，才能说明我们的无菌保障体系是可靠的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762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cap="flat" cmpd="sng">
            <a:solidFill>
              <a:srgbClr val="0048B3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381000" y="2349500"/>
            <a:ext cx="11430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无菌灌装设备防污染核心要点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080000" y="4254500"/>
            <a:ext cx="2032000" cy="508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cap="flat" cmpd="sng">
            <a:solidFill>
              <a:srgbClr val="0048B3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381000" y="4762500"/>
            <a:ext cx="1143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lnSpc>
                <a:spcPct val="125000"/>
              </a:lnSpc>
              <a:defRPr/>
            </a:pPr>
            <a:r>
              <a:rPr lang="en-US" sz="2400" b="0" i="0" u="none" strike="noStrike" dirty="0" err="1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法玛培明医药咨询</a:t>
            </a:r>
            <a:r>
              <a:rPr lang="en-US" sz="2400" b="0" i="0" u="none" strike="noStrike" dirty="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   Pharma Planning                                       </a:t>
            </a:r>
            <a:r>
              <a:rPr lang="en-US" sz="2400" dirty="0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https://famapeiming.com/contact/        http://pharma-planning.com</a:t>
            </a: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381000" y="5969000"/>
            <a:ext cx="1143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 dirty="0">
                <a:solidFill>
                  <a:srgbClr val="999999"/>
                </a:solidFill>
                <a:latin typeface="Noto Sans SC"/>
                <a:ea typeface="Noto Sans SC"/>
                <a:cs typeface="Noto Sans SC"/>
                <a:sym typeface="Noto Sans SC"/>
              </a:rPr>
              <a:t>2026年7月</a:t>
            </a: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5207000" y="3251200"/>
            <a:ext cx="863600" cy="3048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8000" y="2032000"/>
            <a:ext cx="355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CONTENTS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08000" y="3175000"/>
            <a:ext cx="355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目录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08000" y="4191000"/>
            <a:ext cx="1016000" cy="762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508000" y="4699000"/>
            <a:ext cx="3556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888888"/>
                </a:solidFill>
                <a:latin typeface="Noto Sans SC"/>
                <a:ea typeface="Noto Sans SC"/>
                <a:cs typeface="Noto Sans SC"/>
                <a:sym typeface="Noto Sans SC"/>
              </a:rPr>
              <a:t>无菌灌装是制药生产的核心环节，关乎产品安全与疗效。本报告将从风险识别、防控技术、管理验证及服务保障四个维度，为您系统解析无菌保障体系的构建与实践。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318000" y="1397000"/>
            <a:ext cx="7366000" cy="1079500"/>
          </a:xfrm>
          <a:prstGeom prst="roundRect">
            <a:avLst>
              <a:gd name="adj" fmla="val 0"/>
            </a:avLst>
          </a:prstGeom>
          <a:solidFill>
            <a:srgbClr val="0052C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4508500" y="1587500"/>
            <a:ext cx="50800" cy="6985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4762500" y="1587500"/>
            <a:ext cx="76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5588000" y="1524000"/>
            <a:ext cx="5715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污染风险来源识别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深度剖析环境空气、人员操作、设备死角及物料传递等环节的微生物与微粒入侵风险，建立全链路风险溯源清单。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18000" y="2667000"/>
            <a:ext cx="7366000" cy="1079500"/>
          </a:xfrm>
          <a:prstGeom prst="roundRect">
            <a:avLst>
              <a:gd name="adj" fmla="val 0"/>
            </a:avLst>
          </a:prstGeom>
          <a:solidFill>
            <a:srgbClr val="0052C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4508500" y="2857500"/>
            <a:ext cx="50800" cy="6985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4762500" y="2857500"/>
            <a:ext cx="76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588000" y="2794000"/>
            <a:ext cx="5715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核心防控措施详解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解析物理隔离、单向流保护、在线清洗灭菌(CIP/SIP)及无菌对接等关键技术的应用标准与实施要点。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318000" y="3810000"/>
            <a:ext cx="7366000" cy="1079500"/>
          </a:xfrm>
          <a:prstGeom prst="roundRect">
            <a:avLst>
              <a:gd name="adj" fmla="val 0"/>
            </a:avLst>
          </a:prstGeom>
          <a:solidFill>
            <a:srgbClr val="0052C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4508500" y="4000500"/>
            <a:ext cx="50800" cy="6985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4762500" y="4000500"/>
            <a:ext cx="76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5588000" y="3937000"/>
            <a:ext cx="5715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日常管理与验证体系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构建人员资质管理、环境实时监测、设备预防性维护的长效机制，明确验证方案、频次与可接受标准。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5588000" y="5080000"/>
            <a:ext cx="5715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4445000"/>
            <a:ext cx="3810000" cy="3810000"/>
          </a:xfrm>
          <a:prstGeom prst="ellipse">
            <a:avLst/>
          </a:prstGeom>
          <a:solidFill>
            <a:srgbClr val="0052CC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1016000" y="-1016000"/>
            <a:ext cx="2540000" cy="2540000"/>
          </a:xfrm>
          <a:prstGeom prst="ellipse">
            <a:avLst/>
          </a:prstGeom>
          <a:solidFill>
            <a:srgbClr val="0052CC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01. 污染风险来源识别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651000"/>
            <a:ext cx="5397500" cy="2095500"/>
          </a:xfrm>
          <a:prstGeom prst="roundRect">
            <a:avLst>
              <a:gd name="adj" fmla="val 0"/>
            </a:avLst>
          </a:prstGeom>
          <a:solidFill>
            <a:srgbClr val="0052CC">
              <a:alpha val="6000"/>
            </a:srgbClr>
          </a:solidFill>
          <a:ln cap="flat" cmpd="sng">
            <a:solidFill>
              <a:srgbClr val="0048B3">
                <a:alpha val="6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508000" y="1651000"/>
            <a:ext cx="50800" cy="20955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800" y="1968500"/>
            <a:ext cx="609600" cy="609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87500" y="1968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设备本身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587500" y="2476500"/>
            <a:ext cx="4127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设备表面清洁不彻底，或结构设计存在死角、缝隙与凹槽，极易残留生产残留物、污物及微生物，成为难以清除的污染滋生地，是无菌环境的重要风险源。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86500" y="1651000"/>
            <a:ext cx="5397500" cy="2095500"/>
          </a:xfrm>
          <a:prstGeom prst="roundRect">
            <a:avLst>
              <a:gd name="adj" fmla="val 0"/>
            </a:avLst>
          </a:prstGeom>
          <a:solidFill>
            <a:srgbClr val="0052CC">
              <a:alpha val="6000"/>
            </a:srgbClr>
          </a:solidFill>
          <a:ln cap="flat" cmpd="sng">
            <a:solidFill>
              <a:srgbClr val="0048B3">
                <a:alpha val="6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6286500" y="1651000"/>
            <a:ext cx="50800" cy="20955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91300" y="1968500"/>
            <a:ext cx="609600" cy="609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7366000" y="1968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环境空气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7366000" y="2476500"/>
            <a:ext cx="4127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洁净区气流组织紊乱、换气次数不足或压差梯度失控，会导致外界未经过滤的空气侵入，引入悬浮微粒、尘埃粒子及微生物，直接破坏无菌生产环境的稳定性。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08000" y="4064000"/>
            <a:ext cx="5397500" cy="2095500"/>
          </a:xfrm>
          <a:prstGeom prst="roundRect">
            <a:avLst>
              <a:gd name="adj" fmla="val 0"/>
            </a:avLst>
          </a:prstGeom>
          <a:solidFill>
            <a:srgbClr val="0052CC">
              <a:alpha val="6000"/>
            </a:srgbClr>
          </a:solidFill>
          <a:ln cap="flat" cmpd="sng">
            <a:solidFill>
              <a:srgbClr val="0048B3">
                <a:alpha val="6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508000" y="4064000"/>
            <a:ext cx="50800" cy="20955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2800" y="4381500"/>
            <a:ext cx="609600" cy="609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587500" y="4381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工艺管路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1587500" y="4889500"/>
            <a:ext cx="4127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工艺管路的焊接死角、阀门密封不严或存在积液区，以及CIP在位清洗不彻底，会导致介质残留并形成生物膜，成为微生物持续滋生的温床，引发批次间交叉污染。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286500" y="4064000"/>
            <a:ext cx="5397500" cy="2095500"/>
          </a:xfrm>
          <a:prstGeom prst="roundRect">
            <a:avLst>
              <a:gd name="adj" fmla="val 0"/>
            </a:avLst>
          </a:prstGeom>
          <a:solidFill>
            <a:srgbClr val="0052CC">
              <a:alpha val="6000"/>
            </a:srgbClr>
          </a:solidFill>
          <a:ln cap="flat" cmpd="sng">
            <a:solidFill>
              <a:srgbClr val="0048B3">
                <a:alpha val="6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6286500" y="4064000"/>
            <a:ext cx="50800" cy="20955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91300" y="4381500"/>
            <a:ext cx="609600" cy="6096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366000" y="43815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操作人员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7366000" y="4889500"/>
            <a:ext cx="4127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人员是无菌环境中最大的可变动污染源，身体的自然脱落物、呼吸产生的气溶胶，以及未规范穿戴防护用品、操作动作不规范等行为，极易将微粒和微生物带入洁净区。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-1270000"/>
            <a:ext cx="3810000" cy="3810000"/>
          </a:xfrm>
          <a:prstGeom prst="ellipse">
            <a:avLst/>
          </a:prstGeom>
          <a:solidFill>
            <a:srgbClr val="0052CC">
              <a:alpha val="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635000" y="5080000"/>
            <a:ext cx="2540000" cy="2540000"/>
          </a:xfrm>
          <a:prstGeom prst="ellipse">
            <a:avLst/>
          </a:prstGeom>
          <a:solidFill>
            <a:srgbClr val="0052CC">
              <a:alpha val="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02. 核心防控措施：物理屏障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651000"/>
            <a:ext cx="4572000" cy="3429000"/>
          </a:xfrm>
          <a:prstGeom prst="roundRect">
            <a:avLst>
              <a:gd name="adj" fmla="val 0"/>
            </a:avLst>
          </a:prstGeom>
          <a:solidFill>
            <a:srgbClr val="0052CC">
              <a:alpha val="6000"/>
            </a:srgbClr>
          </a:solidFill>
          <a:ln w="12700" cap="flat" cmpd="sng">
            <a:solidFill>
              <a:srgbClr val="0052CC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7600" y="2095500"/>
            <a:ext cx="812800" cy="812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762000" y="3175000"/>
            <a:ext cx="4064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6666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无菌灌装隔离器系统</a:t>
            </a:r>
            <a:endParaRPr lang="en-US" sz="1100"/>
          </a:p>
          <a:p>
            <a:pPr marL="0" indent="0" algn="just">
              <a:lnSpc>
                <a:spcPct val="116666"/>
              </a:lnSpc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通过物理隔离舱体将产品与操作人员完全分隔，配备高效过滤送风与灭菌系统，仅允许通过无菌手套进行工艺操作，是防止人为污染的最有效手段。</a:t>
            </a:r>
          </a:p>
        </p:txBody>
      </p:sp>
      <p:sp>
        <p:nvSpPr>
          <p:cNvPr id="8" name="AutoShape 8"/>
          <p:cNvSpPr/>
          <p:nvPr/>
        </p:nvSpPr>
        <p:spPr>
          <a:xfrm>
            <a:off x="508000" y="5270500"/>
            <a:ext cx="4572000" cy="1079500"/>
          </a:xfrm>
          <a:prstGeom prst="roundRect">
            <a:avLst>
              <a:gd name="adj" fmla="val 0"/>
            </a:avLst>
          </a:prstGeom>
          <a:solidFill>
            <a:srgbClr val="F0F5FF">
              <a:alpha val="100000"/>
            </a:srgbClr>
          </a:solidFill>
          <a:ln w="12700" cap="flat" cmpd="sng">
            <a:solidFill>
              <a:srgbClr val="0052CC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698500" y="5397500"/>
            <a:ext cx="431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🔑 核心防护逻辑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从物理空间上切断污染源（人员、环境微粒）与无菌产品的接触路径，将“人”这个最大的变量排除在无菌核心区之外。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5461000" y="1651000"/>
            <a:ext cx="6223000" cy="1143000"/>
          </a:xfrm>
          <a:prstGeom prst="roundRect">
            <a:avLst>
              <a:gd name="adj" fmla="val 0"/>
            </a:avLst>
          </a:prstGeom>
          <a:solidFill>
            <a:srgbClr val="0052C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5461000" y="1651000"/>
            <a:ext cx="50800" cy="11430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5651500" y="1752600"/>
            <a:ext cx="596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隔离器 (Isolator) — 防护等级最高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全封闭刚性结构，自带独立的送风、排风及灭菌系统（如VHP汽化过氧化氢）。操作完全通过手套或长臂套进行，实现产品与外界环境的绝对物理隔离，是无菌生产的“金标准”。</a:t>
            </a:r>
          </a:p>
        </p:txBody>
      </p:sp>
      <p:sp>
        <p:nvSpPr>
          <p:cNvPr id="13" name="AutoShape 13"/>
          <p:cNvSpPr/>
          <p:nvPr/>
        </p:nvSpPr>
        <p:spPr>
          <a:xfrm>
            <a:off x="5461000" y="2984500"/>
            <a:ext cx="6223000" cy="1143000"/>
          </a:xfrm>
          <a:prstGeom prst="roundRect">
            <a:avLst>
              <a:gd name="adj" fmla="val 0"/>
            </a:avLst>
          </a:prstGeom>
          <a:solidFill>
            <a:srgbClr val="0052CC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5461000" y="2984500"/>
            <a:ext cx="50800" cy="1143000"/>
          </a:xfrm>
          <a:prstGeom prst="roundRect">
            <a:avLst>
              <a:gd name="adj" fmla="val 0"/>
            </a:avLst>
          </a:prstGeom>
          <a:solidFill>
            <a:srgbClr val="0052CC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5651500" y="3086100"/>
            <a:ext cx="596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封闭式 RABS (cRABS) — 高性价比方案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采用半刚性结构，依赖背景A级洁净区维持环境，具备自动消毒功能。运行时保持舱内正压，有效减少人为干预带来的污染风险，在防护效果与建设成本之间取得较好平衡。</a:t>
            </a:r>
          </a:p>
        </p:txBody>
      </p:sp>
      <p:sp>
        <p:nvSpPr>
          <p:cNvPr id="16" name="AutoShape 16"/>
          <p:cNvSpPr/>
          <p:nvPr/>
        </p:nvSpPr>
        <p:spPr>
          <a:xfrm>
            <a:off x="5461000" y="4318000"/>
            <a:ext cx="6223000" cy="1143000"/>
          </a:xfrm>
          <a:prstGeom prst="roundRect">
            <a:avLst>
              <a:gd name="adj" fmla="val 0"/>
            </a:avLst>
          </a:prstGeom>
          <a:solidFill>
            <a:srgbClr val="6B7280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5461000" y="4318000"/>
            <a:ext cx="50800" cy="1143000"/>
          </a:xfrm>
          <a:prstGeom prst="roundRect">
            <a:avLst>
              <a:gd name="adj" fmla="val 0"/>
            </a:avLst>
          </a:prstGeom>
          <a:solidFill>
            <a:srgbClr val="6B728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5651500" y="4419600"/>
            <a:ext cx="596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525252"/>
                </a:solidFill>
                <a:latin typeface="Noto Sans SC"/>
                <a:ea typeface="Noto Sans SC"/>
                <a:cs typeface="Noto Sans SC"/>
                <a:sym typeface="Noto Sans SC"/>
              </a:rPr>
              <a:t>开放式 RABS (oRABS) — 基础过渡选择</a:t>
            </a:r>
            <a:endParaRPr lang="en-US" sz="1100"/>
          </a:p>
          <a:p>
            <a:pPr marL="0" indent="0" algn="l">
              <a:lnSpc>
                <a:spcPct val="108333"/>
              </a:lnSpc>
            </a:pP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通常为柔性围帘结构，无独立的高效送风系统，依赖背景环境。一旦打开操作门，舱内无菌环境即刻被破坏，防护等级相对较低，仅适用于低风险产品或受限于预算的过渡场景。</a:t>
            </a:r>
          </a:p>
        </p:txBody>
      </p:sp>
      <p:sp>
        <p:nvSpPr>
          <p:cNvPr id="19" name="AutoShape 19"/>
          <p:cNvSpPr/>
          <p:nvPr/>
        </p:nvSpPr>
        <p:spPr>
          <a:xfrm>
            <a:off x="5461000" y="5651500"/>
            <a:ext cx="6223000" cy="698500"/>
          </a:xfrm>
          <a:prstGeom prst="roundRect">
            <a:avLst>
              <a:gd name="adj" fmla="val 0"/>
            </a:avLst>
          </a:prstGeom>
          <a:solidFill>
            <a:srgbClr val="0052CC">
              <a:alpha val="8000"/>
            </a:srgbClr>
          </a:solidFill>
          <a:ln w="12700" cap="flat" cmpd="sng">
            <a:solidFill>
              <a:srgbClr val="0052CC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5651500" y="5740400"/>
            <a:ext cx="596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3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选型建议：</a:t>
            </a:r>
            <a:r>
              <a:rPr lang="en-US" sz="13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优先依据产品的无菌风险等级和法规要求选型。高风险产品应首选隔离器；对于标准风险产品，cRABS是更具经济效益的优选方案。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8000" y="508000"/>
            <a:ext cx="1143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02. 核心防控措施：环境控制</a:t>
            </a:r>
            <a:endParaRPr lang="en-US" sz="110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000" y="2032000"/>
            <a:ext cx="609600" cy="60960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508000" y="2921000"/>
            <a:ext cx="355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垂直单向流设计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12277">
            <a:off x="508011" y="3676650"/>
            <a:ext cx="3556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508000" y="3873500"/>
            <a:ext cx="3556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确保气流从上至下形成垂直、均匀的单向流动，杜绝涡流与空气回流现象。可通过专业烟雾试验直观验证气流组织的均匀性，确保洁净区内无气流死角，为生产环境提供持续稳定的空气净化屏障。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18000" y="2032000"/>
            <a:ext cx="609600" cy="609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4318000" y="2921000"/>
            <a:ext cx="355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0.36-0.54 m/s 风速管控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12277">
            <a:off x="4318011" y="3676650"/>
            <a:ext cx="3556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4318000" y="3873500"/>
            <a:ext cx="3556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严格维持此风速区间，既能形成有效阻挡外界污染物的“动态气幕”，防止微粒侵入；又能避免因风速过高干扰生产操作、造成产品飞溅或能耗浪费，平衡了防护效果与生产实用性。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28000" y="2032000"/>
            <a:ext cx="609600" cy="609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8128000" y="2921000"/>
            <a:ext cx="355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相对正压保护体系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12277">
            <a:off x="8128011" y="3676650"/>
            <a:ext cx="35560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8128000" y="3873500"/>
            <a:ext cx="3556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6666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灌装关键区域保持相对正压状态，利用气压梯度差构建物理防线，防止外部低级别洁净区的空气逆向流入核心生产区，从空间气压层面杜绝交叉污染的风险，保障洁净度等级稳定。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08000" y="5715000"/>
            <a:ext cx="11176000" cy="762000"/>
          </a:xfrm>
          <a:prstGeom prst="roundRect">
            <a:avLst>
              <a:gd name="adj" fmla="val 0"/>
            </a:avLst>
          </a:prstGeom>
          <a:solidFill>
            <a:srgbClr val="0052CC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635000" y="5816600"/>
            <a:ext cx="1092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管控目标：</a:t>
            </a: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通过对气流流型、风速及压差的精准控制，构建起A级洁净区的“动态隔离屏障”，从空气动力学角度切断微生物与微粒的传播途径，确保无菌生产环境的绝对可控。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525000" y="4445000"/>
            <a:ext cx="3810000" cy="3810000"/>
          </a:xfrm>
          <a:prstGeom prst="ellipse">
            <a:avLst/>
          </a:prstGeom>
          <a:solidFill>
            <a:srgbClr val="0052CC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635000" y="-635000"/>
            <a:ext cx="2540000" cy="2540000"/>
          </a:xfrm>
          <a:prstGeom prst="ellipse">
            <a:avLst/>
          </a:prstGeom>
          <a:solidFill>
            <a:srgbClr val="0052CC">
              <a:alpha val="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02. 核心防控措施：关键部件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508000" y="1651000"/>
            <a:ext cx="5397500" cy="4318000"/>
          </a:xfrm>
          <a:prstGeom prst="roundRect">
            <a:avLst>
              <a:gd name="adj" fmla="val 0"/>
            </a:avLst>
          </a:prstGeom>
          <a:solidFill>
            <a:srgbClr val="0052CC">
              <a:alpha val="4000"/>
            </a:srgbClr>
          </a:solidFill>
          <a:ln w="12700" cap="flat" cmpd="sng">
            <a:solidFill>
              <a:srgbClr val="0052CC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5500" y="2032000"/>
            <a:ext cx="609600" cy="609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87500" y="2133600"/>
            <a:ext cx="393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灌药小针头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167">
            <a:off x="825508" y="2914650"/>
            <a:ext cx="47625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52CC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825500" y="31750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01 光洁度要求：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表面经过精密抛光处理，光滑无划痕，彻底避免药液残留与微粒污染。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825500" y="38735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02 防滴漏设计：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具备精准的回吸功能，在灌装结束瞬间产生负压，有效防止针头滴液与拉丝现象。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25500" y="45720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03 对中保护：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机械结构实现针头精准对中，避免触碰瓶口产生胶塞碎屑，保障产品纯度。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25500" y="52705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04 无菌保障：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采用在位灭菌（SIP）工艺设计，确保针头组件在生产前达到无菌状态。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86500" y="1651000"/>
            <a:ext cx="5397500" cy="4318000"/>
          </a:xfrm>
          <a:prstGeom prst="roundRect">
            <a:avLst>
              <a:gd name="adj" fmla="val 0"/>
            </a:avLst>
          </a:prstGeom>
          <a:solidFill>
            <a:srgbClr val="0052CC">
              <a:alpha val="4000"/>
            </a:srgbClr>
          </a:solidFill>
          <a:ln w="12700" cap="flat" cmpd="sng">
            <a:solidFill>
              <a:srgbClr val="0052CC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04000" y="2032000"/>
            <a:ext cx="609600" cy="609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7366000" y="2133600"/>
            <a:ext cx="393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管路系统：产品的血管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9167">
            <a:off x="6604008" y="2914650"/>
            <a:ext cx="47625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52CC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6604000" y="31750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01 无死角设计：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所有输送管路全程保持合理坡度，杜绝积液残留，防止微生物滋生与交叉污染。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604000" y="38735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02 卫生级连接：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摒弃螺纹连接，全部采用卫生级卡箍接口，确保密封可靠，拆卸清洗无死角。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604000" y="45720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03 高效排空：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缓冲罐采用锥底结构设计，配合气动隔膜泵，确保物料转移完全，无残留。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604000" y="527050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04 安全过滤：</a:t>
            </a: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配置多级精密过滤系统，生产前后严格执行滤芯完整性检测，拦截杂质风险。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8000" y="508000"/>
            <a:ext cx="1117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02. 核心防控措施：清洁灭菌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08000" y="2032000"/>
            <a:ext cx="3467100" cy="3556000"/>
          </a:xfrm>
          <a:prstGeom prst="roundRect">
            <a:avLst>
              <a:gd name="adj" fmla="val 0"/>
            </a:avLst>
          </a:prstGeom>
          <a:solidFill>
            <a:srgbClr val="F5F7FA">
              <a:alpha val="100000"/>
            </a:srgbClr>
          </a:solidFill>
          <a:ln cap="flat" cmpd="sng">
            <a:solidFill>
              <a:srgbClr val="C6D0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2032000"/>
            <a:ext cx="3467100" cy="508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2413000"/>
            <a:ext cx="609600" cy="609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498600" y="24638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在位清洗 (CIP)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14754">
            <a:off x="762014" y="3295650"/>
            <a:ext cx="29591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E0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762000" y="3556000"/>
            <a:ext cx="29591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采用自动化程序循环完成碱洗、酸洗及纯水洗，无需拆卸设备即可高效去除内壁残留与污垢，彻底规避人工清洗带来的二次污染风险，保障设备洁净度。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56100" y="2032000"/>
            <a:ext cx="3467100" cy="3556000"/>
          </a:xfrm>
          <a:prstGeom prst="roundRect">
            <a:avLst>
              <a:gd name="adj" fmla="val 0"/>
            </a:avLst>
          </a:prstGeom>
          <a:solidFill>
            <a:srgbClr val="F5F7FA">
              <a:alpha val="100000"/>
            </a:srgbClr>
          </a:solidFill>
          <a:ln cap="flat" cmpd="sng">
            <a:solidFill>
              <a:srgbClr val="C6D0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4356100" y="2032000"/>
            <a:ext cx="3467100" cy="508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10100" y="2413000"/>
            <a:ext cx="609600" cy="609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346700" y="24638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在位灭菌 (SIP)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14754">
            <a:off x="4610114" y="3295650"/>
            <a:ext cx="29591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E0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4610100" y="3556000"/>
            <a:ext cx="29591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利用121℃饱和纯蒸汽进行高温高压灭菌，通过强热穿透效应彻底杀灭设备及管路内的微生物（含芽孢），灭菌效果稳定可靠，完全符合GMP无菌生产规范。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204200" y="2032000"/>
            <a:ext cx="3467100" cy="3556000"/>
          </a:xfrm>
          <a:prstGeom prst="roundRect">
            <a:avLst>
              <a:gd name="adj" fmla="val 0"/>
            </a:avLst>
          </a:prstGeom>
          <a:solidFill>
            <a:srgbClr val="F5F7FA">
              <a:alpha val="100000"/>
            </a:srgbClr>
          </a:solidFill>
          <a:ln cap="flat" cmpd="sng">
            <a:solidFill>
              <a:srgbClr val="C6D0E1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8204200" y="2032000"/>
            <a:ext cx="3467100" cy="508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58200" y="2413000"/>
            <a:ext cx="609600" cy="609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9194800" y="2463800"/>
            <a:ext cx="2413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气态过氧化氢 (VHP)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14754">
            <a:off x="8458214" y="3295650"/>
            <a:ext cx="29591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DCE0E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8458200" y="3556000"/>
            <a:ext cx="29591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55555"/>
                </a:solidFill>
                <a:latin typeface="Noto Sans SC"/>
                <a:ea typeface="Noto Sans SC"/>
                <a:cs typeface="Noto Sans SC"/>
                <a:sym typeface="Noto Sans SC"/>
              </a:rPr>
              <a:t>通过闪蒸技术将H₂O₂转化为气态，对隔离器、传递舱等密闭空间进行常温消毒。具备无残留、无腐蚀、杀菌谱广的优势，是高等级无菌环境的关键保障。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508000" y="5842000"/>
            <a:ext cx="11176000" cy="635000"/>
          </a:xfrm>
          <a:prstGeom prst="roundRect">
            <a:avLst>
              <a:gd name="adj" fmla="val 0"/>
            </a:avLst>
          </a:prstGeom>
          <a:solidFill>
            <a:srgbClr val="0052CC">
              <a:alpha val="8000"/>
            </a:srgbClr>
          </a:solidFill>
          <a:ln cap="flat" cmpd="sng">
            <a:solidFill>
              <a:srgbClr val="0048B3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762000" y="59436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核心价值：</a:t>
            </a:r>
            <a:r>
              <a:rPr lang="en-US" sz="14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从设备级的CIP/SIP到环境级的VHP消毒，构建了覆盖生产全环节的无菌保障闭环，是确保药品质量安全与生产合规的坚实技术基础。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160000" y="-1270000"/>
            <a:ext cx="3810000" cy="3810000"/>
          </a:xfrm>
          <a:prstGeom prst="ellipse">
            <a:avLst/>
          </a:prstGeom>
          <a:solidFill>
            <a:srgbClr val="0052C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-1016000" y="5080000"/>
            <a:ext cx="2540000" cy="2540000"/>
          </a:xfrm>
          <a:prstGeom prst="ellipse">
            <a:avLst/>
          </a:prstGeom>
          <a:solidFill>
            <a:srgbClr val="0052CC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508000"/>
            <a:ext cx="1117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03. 日常管理与验证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8000" y="1841500"/>
            <a:ext cx="609600" cy="6096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270000" y="1879600"/>
            <a:ext cx="469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定期体检 + 守规矩：筑牢日常防线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8088">
            <a:off x="508007" y="2597150"/>
            <a:ext cx="53975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508000" y="2857500"/>
            <a:ext cx="50800" cy="6350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698500" y="2819400"/>
            <a:ext cx="527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 设备点检常态化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每班检查手套完整性与气密性，确保隔离器物理屏障无破损，从源头阻断外界污染风险。</a:t>
            </a:r>
          </a:p>
        </p:txBody>
      </p:sp>
      <p:sp>
        <p:nvSpPr>
          <p:cNvPr id="10" name="AutoShape 10"/>
          <p:cNvSpPr/>
          <p:nvPr/>
        </p:nvSpPr>
        <p:spPr>
          <a:xfrm>
            <a:off x="508000" y="3683000"/>
            <a:ext cx="50800" cy="6350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698500" y="3644900"/>
            <a:ext cx="527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 耗材管控标准化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按预设频次强制更换针头、密封圈等易损件，杜绝因老化磨损导致的密封失效与异物引入。</a:t>
            </a:r>
          </a:p>
        </p:txBody>
      </p:sp>
      <p:sp>
        <p:nvSpPr>
          <p:cNvPr id="12" name="AutoShape 12"/>
          <p:cNvSpPr/>
          <p:nvPr/>
        </p:nvSpPr>
        <p:spPr>
          <a:xfrm>
            <a:off x="508000" y="4508500"/>
            <a:ext cx="50800" cy="6350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698500" y="4470400"/>
            <a:ext cx="527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 人员操作规范化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全员严格遵守SOP执行动作，严禁违规干扰层流方向与压力平衡，避免人为破坏无菌环境。</a:t>
            </a:r>
          </a:p>
        </p:txBody>
      </p:sp>
      <p:sp>
        <p:nvSpPr>
          <p:cNvPr id="14" name="AutoShape 14"/>
          <p:cNvSpPr/>
          <p:nvPr/>
        </p:nvSpPr>
        <p:spPr>
          <a:xfrm>
            <a:off x="508000" y="5334000"/>
            <a:ext cx="50800" cy="6350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698500" y="5295900"/>
            <a:ext cx="527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04 过程记录可追溯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关键参数全程自动采集并加密存储，实现生产过程的全链路数据可查，满足合规审计要求。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6500" y="1841500"/>
            <a:ext cx="609600" cy="609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048500" y="1879600"/>
            <a:ext cx="4699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52CC"/>
                </a:solidFill>
                <a:latin typeface="Noto Sans SC"/>
                <a:ea typeface="Noto Sans SC"/>
                <a:cs typeface="Noto Sans SC"/>
                <a:sym typeface="Noto Sans SC"/>
              </a:rPr>
              <a:t>模拟考试：培养基灌装验证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8088">
            <a:off x="6286507" y="2597150"/>
            <a:ext cx="5397500" cy="12700"/>
          </a:xfrm>
          <a:prstGeom prst="line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6286500" y="2857500"/>
            <a:ext cx="50800" cy="6350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6477000" y="2819400"/>
            <a:ext cx="527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01 极端工况模拟挑战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刻意模拟生产中可能出现的设备降速、短暂停机、人员干预等“最差工况”，验证工艺的抗干扰稳定性。</a:t>
            </a:r>
          </a:p>
        </p:txBody>
      </p:sp>
      <p:sp>
        <p:nvSpPr>
          <p:cNvPr id="21" name="AutoShape 21"/>
          <p:cNvSpPr/>
          <p:nvPr/>
        </p:nvSpPr>
        <p:spPr>
          <a:xfrm>
            <a:off x="6286500" y="3683000"/>
            <a:ext cx="50800" cy="6350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6477000" y="3644900"/>
            <a:ext cx="527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02 培养基替代药液灌装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使用高营养无菌液体培养基替代实际药液进行全批次灌装，培养基能精准放大并反映微生物污染情况。</a:t>
            </a:r>
          </a:p>
        </p:txBody>
      </p:sp>
      <p:sp>
        <p:nvSpPr>
          <p:cNvPr id="23" name="AutoShape 23"/>
          <p:cNvSpPr/>
          <p:nvPr/>
        </p:nvSpPr>
        <p:spPr>
          <a:xfrm>
            <a:off x="6286500" y="4508500"/>
            <a:ext cx="50800" cy="6350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4" name="AutoShape 24"/>
          <p:cNvSpPr/>
          <p:nvPr/>
        </p:nvSpPr>
        <p:spPr>
          <a:xfrm>
            <a:off x="6477000" y="4470400"/>
            <a:ext cx="527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03 严苛培养与结果判定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将灌装后的培养基在适宜温度下培养14天，若全程无任何微生物菌落生长，方可判定验证合格。</a:t>
            </a:r>
          </a:p>
        </p:txBody>
      </p:sp>
      <p:sp>
        <p:nvSpPr>
          <p:cNvPr id="25" name="AutoShape 25"/>
          <p:cNvSpPr/>
          <p:nvPr/>
        </p:nvSpPr>
        <p:spPr>
          <a:xfrm>
            <a:off x="6286500" y="5334000"/>
            <a:ext cx="50800" cy="635000"/>
          </a:xfrm>
          <a:prstGeom prst="roundRect">
            <a:avLst>
              <a:gd name="adj" fmla="val 0"/>
            </a:avLst>
          </a:prstGeom>
          <a:solidFill>
            <a:srgbClr val="0052C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6477000" y="5295900"/>
            <a:ext cx="527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04 工艺可靠性的“金标准”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300" b="0" i="0" u="none" strike="noStrike">
                <a:solidFill>
                  <a:srgbClr val="666666"/>
                </a:solidFill>
                <a:latin typeface="Noto Sans SC"/>
                <a:ea typeface="Noto Sans SC"/>
                <a:cs typeface="Noto Sans SC"/>
                <a:sym typeface="Noto Sans SC"/>
              </a:rPr>
              <a:t>作为无菌工艺验证的核心手段，直接证明生产系统在动态生产条件下的无菌保障能力达标。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744</Words>
  <Application>Microsoft Office PowerPoint</Application>
  <PresentationFormat>宽屏</PresentationFormat>
  <Paragraphs>104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1" baseType="lpstr">
      <vt:lpstr>Noto Sans SC</vt:lpstr>
      <vt:lpstr>Arial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xiaoli lang</dc:creator>
  <cp:lastModifiedBy>xiaoli lang</cp:lastModifiedBy>
  <cp:revision>1</cp:revision>
  <dcterms:modified xsi:type="dcterms:W3CDTF">2026-07-31T03:34:28Z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{"Label":"1","ContentProducer":"001191110102MACQD9K64010000","ProduceID":"7668525474465025203","ReservedCode1":"","ContentPropagator":"","PropagateID":"","ReservedCode2":""}</vt:lpwstr>
  </property>
</Properties>
</file>